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689" r:id="rId2"/>
    <p:sldMasterId id="2147483691" r:id="rId3"/>
    <p:sldMasterId id="2147483693" r:id="rId4"/>
  </p:sldMasterIdLst>
  <p:notesMasterIdLst>
    <p:notesMasterId r:id="rId14"/>
  </p:notesMasterIdLst>
  <p:sldIdLst>
    <p:sldId id="264" r:id="rId5"/>
    <p:sldId id="267" r:id="rId6"/>
    <p:sldId id="277" r:id="rId7"/>
    <p:sldId id="272" r:id="rId8"/>
    <p:sldId id="271" r:id="rId9"/>
    <p:sldId id="274" r:id="rId10"/>
    <p:sldId id="273" r:id="rId11"/>
    <p:sldId id="276" r:id="rId12"/>
    <p:sldId id="278" r:id="rId13"/>
  </p:sldIdLst>
  <p:sldSz cx="20320000" cy="11430000"/>
  <p:notesSz cx="6797675" cy="9926638"/>
  <p:defaultTextStyle>
    <a:defPPr>
      <a:defRPr lang="en-US"/>
    </a:defPPr>
    <a:lvl1pPr marL="0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1pPr>
    <a:lvl2pPr marL="713232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2pPr>
    <a:lvl3pPr marL="1426464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3pPr>
    <a:lvl4pPr marL="2139696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4pPr>
    <a:lvl5pPr marL="2852928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5pPr>
    <a:lvl6pPr marL="3566160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6pPr>
    <a:lvl7pPr marL="4279392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7pPr>
    <a:lvl8pPr marL="4992624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8pPr>
    <a:lvl9pPr marL="5705856" algn="l" defTabSz="1426464" rtl="0" eaLnBrk="1" latinLnBrk="0" hangingPunct="1">
      <a:defRPr sz="28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62"/>
    <a:srgbClr val="EE3124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4"/>
    <p:restoredTop sz="61692" autoAdjust="0"/>
  </p:normalViewPr>
  <p:slideViewPr>
    <p:cSldViewPr snapToGrid="0" snapToObjects="1" showGuides="1">
      <p:cViewPr varScale="1">
        <p:scale>
          <a:sx n="34" d="100"/>
          <a:sy n="34" d="100"/>
        </p:scale>
        <p:origin x="1445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DE9F-1F05-4040-9D70-790A98C9E0C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315F-6546-4D35-947B-1C321621B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5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Тезисы</a:t>
            </a:r>
          </a:p>
          <a:p>
            <a:r>
              <a:rPr lang="ru-RU" dirty="0" smtClean="0"/>
              <a:t>Спрос на</a:t>
            </a:r>
            <a:r>
              <a:rPr lang="ru-RU" baseline="0" dirty="0" smtClean="0"/>
              <a:t> фасилитации со стороны РЖД в КУ</a:t>
            </a:r>
          </a:p>
          <a:p>
            <a:r>
              <a:rPr lang="ru-RU" baseline="0" dirty="0" smtClean="0"/>
              <a:t>Отдельные запросы на фасилитацию до 2017 года, в 2017 году</a:t>
            </a:r>
          </a:p>
          <a:p>
            <a:r>
              <a:rPr lang="ru-RU" baseline="0" dirty="0" smtClean="0"/>
              <a:t>Постепенный рост спроса в 2018 год</a:t>
            </a:r>
          </a:p>
          <a:p>
            <a:r>
              <a:rPr lang="ru-RU" baseline="0" dirty="0" smtClean="0"/>
              <a:t>Активный рост в 2019 году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 чем это связано: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Рост сложности задач РЖД, работа в условиях неопределенности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Изменения в корпоративной культуре: от культуры приказа к культуре сотрудничества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Рост доверия к Корпоративному университету (В КУ успешно реализуются целевые программы, функциональные заказы – обучение под конкретные запросы, решение бизнес-задач)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С </a:t>
            </a:r>
            <a:r>
              <a:rPr lang="ru-RU" baseline="0" dirty="0" smtClean="0"/>
              <a:t>течением </a:t>
            </a:r>
            <a:r>
              <a:rPr lang="ru-RU" baseline="0" dirty="0" smtClean="0"/>
              <a:t>времени запросы меняются</a:t>
            </a:r>
          </a:p>
          <a:p>
            <a:pPr marL="0" indent="0">
              <a:buNone/>
            </a:pPr>
            <a:r>
              <a:rPr lang="ru-RU" baseline="0" dirty="0" smtClean="0"/>
              <a:t>В РЖД большое разнообразие задач для фасилитации и мы используем разные модели и подходы</a:t>
            </a:r>
          </a:p>
          <a:p>
            <a:pPr marL="0" indent="0">
              <a:buNone/>
            </a:pPr>
            <a:r>
              <a:rPr lang="ru-RU" baseline="0" dirty="0" smtClean="0"/>
              <a:t>У нас сложился постоянный круг заказчиков в РЖД которые обращаются повторно с новыми, как правило более глубокими запросами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3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smtClean="0"/>
              <a:t>фасилитации. </a:t>
            </a:r>
            <a:endParaRPr lang="ru-RU" b="1" dirty="0" smtClean="0"/>
          </a:p>
          <a:p>
            <a:r>
              <a:rPr lang="ru-RU" b="1" dirty="0" smtClean="0"/>
              <a:t>Самоидентификация и польза</a:t>
            </a:r>
          </a:p>
          <a:p>
            <a:r>
              <a:rPr lang="ru-RU" b="1" dirty="0" smtClean="0"/>
              <a:t>Задача: </a:t>
            </a:r>
            <a:r>
              <a:rPr lang="ru-RU" dirty="0" smtClean="0"/>
              <a:t>Формирование общего понимания,</a:t>
            </a:r>
            <a:r>
              <a:rPr lang="ru-RU" baseline="0" dirty="0" smtClean="0"/>
              <a:t> самоидентификация понимание пользы, выработка перечня мероприятий</a:t>
            </a:r>
            <a:r>
              <a:rPr lang="en-US" baseline="0" dirty="0" smtClean="0"/>
              <a:t>/</a:t>
            </a:r>
            <a:r>
              <a:rPr lang="ru-RU" baseline="0" dirty="0" smtClean="0"/>
              <a:t>решений предложений в соответствии со сформулированной пользой и пониманием себя.</a:t>
            </a:r>
          </a:p>
          <a:p>
            <a:r>
              <a:rPr lang="ru-RU" baseline="0" dirty="0" smtClean="0"/>
              <a:t>Поиск ответа на вопрос: Кто мы? Какую пользу мы приносим компании (в чем наша ценность как подразделения, в чем наш продукт и его ценность для компании)? Что мы можем сделать чтобы увеличить ценность в ответ на вызовы.</a:t>
            </a:r>
          </a:p>
          <a:p>
            <a:r>
              <a:rPr lang="ru-RU" b="1" baseline="0" dirty="0" smtClean="0"/>
              <a:t>Этапы таких сессий: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Проблематизация</a:t>
            </a:r>
            <a:r>
              <a:rPr lang="ru-RU" baseline="0" dirty="0" smtClean="0"/>
              <a:t>: выступление заказчика сессии о текущей ситуации, вызовах зонах роста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ru-RU" baseline="0" dirty="0" err="1" smtClean="0"/>
              <a:t>тп</a:t>
            </a: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Продолжение </a:t>
            </a:r>
            <a:r>
              <a:rPr lang="ru-RU" baseline="0" dirty="0" err="1" smtClean="0"/>
              <a:t>проблематизации</a:t>
            </a:r>
            <a:r>
              <a:rPr lang="ru-RU" baseline="0" dirty="0" smtClean="0"/>
              <a:t> в режиме </a:t>
            </a:r>
            <a:r>
              <a:rPr lang="ru-RU" baseline="0" dirty="0" err="1" smtClean="0"/>
              <a:t>фасилитации</a:t>
            </a:r>
            <a:r>
              <a:rPr lang="ru-RU" baseline="0" dirty="0" smtClean="0"/>
              <a:t> через самоидентификацию и осознание пользы </a:t>
            </a:r>
            <a:r>
              <a:rPr lang="en-US" baseline="0" dirty="0" smtClean="0"/>
              <a:t>/</a:t>
            </a:r>
            <a:r>
              <a:rPr lang="ru-RU" baseline="0" dirty="0" smtClean="0"/>
              <a:t> ценности для компании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Целеполагание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Генерация и выбор решений</a:t>
            </a:r>
            <a:r>
              <a:rPr lang="en-US" baseline="0" dirty="0" smtClean="0"/>
              <a:t>/</a:t>
            </a:r>
            <a:r>
              <a:rPr lang="ru-RU" baseline="0" dirty="0" smtClean="0"/>
              <a:t>мероприятий</a:t>
            </a:r>
            <a:r>
              <a:rPr lang="en-US" baseline="0" dirty="0" smtClean="0"/>
              <a:t> </a:t>
            </a:r>
            <a:r>
              <a:rPr lang="ru-RU" baseline="0" dirty="0" smtClean="0"/>
              <a:t>для реализации в следующем периоде.</a:t>
            </a:r>
          </a:p>
          <a:p>
            <a:r>
              <a:rPr lang="ru-RU" baseline="0" dirty="0" smtClean="0"/>
              <a:t>Результатом таких сессий является перечень решений</a:t>
            </a:r>
            <a:r>
              <a:rPr lang="en-US" baseline="0" dirty="0" smtClean="0"/>
              <a:t>/</a:t>
            </a:r>
            <a:r>
              <a:rPr lang="ru-RU" baseline="0" dirty="0" smtClean="0"/>
              <a:t>предложений мероприятий по ключевым направлениям.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слайде пример маршрута такой сессии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0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таких сессий мы для</a:t>
            </a:r>
            <a:r>
              <a:rPr lang="ru-RU" baseline="0" dirty="0" smtClean="0"/>
              <a:t> того, чтобы добиться качества в генерации идей от участников мы можем использовать и привносить дополнительный контент. В этом примере нам было важно объяснить что такое целеполагание для того чтобы добиться формулировок на определенном уровне определенного качества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3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фасилитаций</a:t>
            </a:r>
            <a:endParaRPr lang="ru-RU" b="1" dirty="0" smtClean="0"/>
          </a:p>
          <a:p>
            <a:r>
              <a:rPr lang="ru-RU" b="1" dirty="0" smtClean="0"/>
              <a:t>Проблемно-ориентированные</a:t>
            </a:r>
          </a:p>
          <a:p>
            <a:r>
              <a:rPr lang="ru-RU" b="0" dirty="0" smtClean="0"/>
              <a:t>На</a:t>
            </a:r>
            <a:r>
              <a:rPr lang="ru-RU" b="1" baseline="0" dirty="0" smtClean="0"/>
              <a:t> </a:t>
            </a:r>
            <a:r>
              <a:rPr lang="ru-RU" b="0" baseline="0" dirty="0" smtClean="0"/>
              <a:t>следующем этапе многие заказчики РЖД, прожив период, реализовав мероприятия, сгенерированные на предыдущей сессии возвращаются с более глубоким запросом – поисследовать существующие проблемы и на основе проблемного поля сгенерировать варианты решений.</a:t>
            </a:r>
          </a:p>
          <a:p>
            <a:r>
              <a:rPr lang="ru-RU" b="0" baseline="0" dirty="0" smtClean="0"/>
              <a:t>Хорошим результатом мы считаем, когда заказчик, открывая сессию говорит о том, что из сгенерированного в прошлый период удалось реализовать.</a:t>
            </a:r>
          </a:p>
          <a:p>
            <a:r>
              <a:rPr lang="ru-RU" b="0" baseline="0" dirty="0" smtClean="0"/>
              <a:t>На первом этапе дается описание текущей ситуации – выступает заказчик сессии, описывает текущую ситуацию и задает целевые ориентиры, потом могут быть эксперты, которые рассказывают например о трендах.</a:t>
            </a:r>
          </a:p>
          <a:p>
            <a:r>
              <a:rPr lang="ru-RU" b="0" baseline="0" dirty="0" smtClean="0"/>
              <a:t>На втором этапе участники формируют проблемное поле</a:t>
            </a:r>
          </a:p>
          <a:p>
            <a:r>
              <a:rPr lang="ru-RU" b="0" baseline="0" dirty="0" smtClean="0"/>
              <a:t>На третьем происходит поиск и выбор решений</a:t>
            </a:r>
            <a:endParaRPr lang="en-US" b="0" baseline="0" dirty="0" smtClean="0"/>
          </a:p>
          <a:p>
            <a:endParaRPr lang="en-US" b="0" baseline="0" dirty="0" smtClean="0"/>
          </a:p>
          <a:p>
            <a:pPr marL="0" indent="0">
              <a:buNone/>
            </a:pPr>
            <a:r>
              <a:rPr lang="ru-RU" baseline="0" dirty="0" smtClean="0"/>
              <a:t>С течением времени запросы меняются</a:t>
            </a:r>
          </a:p>
          <a:p>
            <a:pPr marL="0" indent="0">
              <a:buNone/>
            </a:pPr>
            <a:r>
              <a:rPr lang="ru-RU" baseline="0" dirty="0" smtClean="0"/>
              <a:t>В РЖД большое разнообразие задач для фасилитации и мы используем разные модели и подходы</a:t>
            </a:r>
          </a:p>
          <a:p>
            <a:pPr marL="0" indent="0">
              <a:buNone/>
            </a:pPr>
            <a:r>
              <a:rPr lang="ru-RU" baseline="0" dirty="0" smtClean="0"/>
              <a:t>У нас сложился постоянный круг заказчиков в РЖД которые обращаются повторно с новыми, как правило более глубокими запросами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Пример эволюции запроса.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Формирование общего понимания и постановка целей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Проблемно-ориентированная сессия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Сессия, направленная на выработку проектных идей с последующими периодическими </a:t>
            </a:r>
            <a:r>
              <a:rPr lang="en-US" baseline="0" dirty="0" smtClean="0"/>
              <a:t>follow up</a:t>
            </a:r>
            <a:endParaRPr lang="ru-RU" baseline="0" dirty="0" smtClean="0"/>
          </a:p>
          <a:p>
            <a:endParaRPr lang="ru-RU" b="0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8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baseline="0" dirty="0" smtClean="0"/>
              <a:t>Виды </a:t>
            </a:r>
            <a:r>
              <a:rPr lang="ru-RU" b="1" baseline="0" dirty="0" err="1" smtClean="0"/>
              <a:t>фасилитаций</a:t>
            </a:r>
            <a:endParaRPr lang="ru-RU" b="1" baseline="0" dirty="0" smtClean="0"/>
          </a:p>
          <a:p>
            <a:pPr marL="0" indent="0">
              <a:buNone/>
            </a:pPr>
            <a:r>
              <a:rPr lang="ru-RU" b="1" baseline="0" dirty="0" err="1" smtClean="0"/>
              <a:t>Фасилитация</a:t>
            </a:r>
            <a:r>
              <a:rPr lang="ru-RU" b="1" baseline="0" dirty="0" smtClean="0"/>
              <a:t> направленная на проработку реализации стратегического решения(проектирования будущего</a:t>
            </a:r>
          </a:p>
          <a:p>
            <a:pPr marL="0" indent="0">
              <a:buNone/>
            </a:pPr>
            <a:r>
              <a:rPr lang="ru-RU" baseline="0" dirty="0" smtClean="0"/>
              <a:t>Предполагает использование специальных моделей</a:t>
            </a:r>
          </a:p>
          <a:p>
            <a:pPr marL="0" indent="0">
              <a:buNone/>
            </a:pPr>
            <a:r>
              <a:rPr lang="ru-RU" b="1" baseline="0" dirty="0" smtClean="0"/>
              <a:t>Пример </a:t>
            </a:r>
          </a:p>
          <a:p>
            <a:pPr marL="0" indent="0">
              <a:buNone/>
            </a:pPr>
            <a:r>
              <a:rPr lang="ru-RU" b="1" baseline="0" dirty="0" err="1" smtClean="0"/>
              <a:t>Цифровизация</a:t>
            </a:r>
            <a:r>
              <a:rPr lang="ru-RU" b="1" baseline="0" dirty="0" smtClean="0"/>
              <a:t> железной дороги</a:t>
            </a:r>
          </a:p>
          <a:p>
            <a:pPr marL="0" indent="0">
              <a:buNone/>
            </a:pPr>
            <a:r>
              <a:rPr lang="ru-RU" b="0" baseline="0" dirty="0" smtClean="0"/>
              <a:t>Задача: определить где и какие цифровые решения можно будет использовать для </a:t>
            </a:r>
            <a:r>
              <a:rPr lang="ru-RU" b="0" baseline="0" dirty="0" err="1" smtClean="0"/>
              <a:t>поышения</a:t>
            </a:r>
            <a:r>
              <a:rPr lang="ru-RU" b="0" baseline="0" dirty="0" smtClean="0"/>
              <a:t> эффективности и качества процессов</a:t>
            </a:r>
          </a:p>
          <a:p>
            <a:pPr marL="0" indent="0">
              <a:buNone/>
            </a:pPr>
            <a:r>
              <a:rPr lang="ru-RU" b="1" baseline="0" dirty="0" smtClean="0"/>
              <a:t>Структура сессии</a:t>
            </a:r>
          </a:p>
          <a:p>
            <a:pPr marL="228600" indent="-228600">
              <a:buAutoNum type="arabicPeriod"/>
            </a:pPr>
            <a:r>
              <a:rPr lang="ru-RU" b="0" baseline="0" dirty="0" smtClean="0"/>
              <a:t>Выступление эксперта – задача познакомить участников с трендами в области </a:t>
            </a:r>
            <a:r>
              <a:rPr lang="ru-RU" b="0" baseline="0" dirty="0" err="1" smtClean="0"/>
              <a:t>цифровизации</a:t>
            </a:r>
            <a:endParaRPr lang="ru-RU" b="0" baseline="0" dirty="0" smtClean="0"/>
          </a:p>
          <a:p>
            <a:pPr marL="228600" indent="-228600">
              <a:buAutoNum type="arabicPeriod"/>
            </a:pPr>
            <a:r>
              <a:rPr lang="ru-RU" b="0" baseline="0" dirty="0" smtClean="0"/>
              <a:t>Анализ процессов с точки зрения клиентского опыта  5 категорий клиентских процессов грузовых и пассажирских перевозок с использованием элементов дизайн мышления</a:t>
            </a:r>
          </a:p>
          <a:p>
            <a:pPr marL="228600" indent="-228600">
              <a:buAutoNum type="arabicPeriod"/>
            </a:pPr>
            <a:r>
              <a:rPr lang="ru-RU" b="0" baseline="0" dirty="0" smtClean="0"/>
              <a:t>Генерация решений по использованию цифровых решений для оптимизации и повышения эффективности процесса.</a:t>
            </a:r>
          </a:p>
          <a:p>
            <a:pPr marL="228600" indent="-228600">
              <a:buAutoNum type="arabicPeriod"/>
            </a:pPr>
            <a:r>
              <a:rPr lang="ru-RU" b="0" baseline="0" dirty="0" smtClean="0"/>
              <a:t>Дорожная карта – в конце сессии была разработана дорожная карта реализации выработанных решений</a:t>
            </a:r>
          </a:p>
          <a:p>
            <a:pPr marL="228600" indent="-228600">
              <a:buAutoNum type="arabicPeriod"/>
            </a:pPr>
            <a:endParaRPr lang="ru-RU" b="0" baseline="0" dirty="0" smtClean="0"/>
          </a:p>
          <a:p>
            <a:pPr marL="228600" indent="-228600">
              <a:buAutoNum type="arabicPeriod"/>
            </a:pPr>
            <a:endParaRPr lang="ru-RU" b="0" baseline="0" dirty="0" smtClean="0"/>
          </a:p>
          <a:p>
            <a:pPr marL="0" indent="0">
              <a:buNone/>
            </a:pPr>
            <a:endParaRPr lang="ru-RU" b="1" baseline="0" dirty="0" smtClean="0"/>
          </a:p>
          <a:p>
            <a:pPr marL="0" indent="0">
              <a:buNone/>
            </a:pPr>
            <a:endParaRPr lang="ru-RU" b="1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фасилитаций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Задача:</a:t>
            </a:r>
            <a:r>
              <a:rPr lang="ru-RU" b="1" baseline="0" dirty="0" smtClean="0"/>
              <a:t> </a:t>
            </a:r>
            <a:r>
              <a:rPr lang="ru-RU" b="1" dirty="0" smtClean="0"/>
              <a:t>Разработка новых продуктов</a:t>
            </a:r>
            <a:r>
              <a:rPr lang="en-US" b="1" dirty="0" smtClean="0"/>
              <a:t>/</a:t>
            </a:r>
            <a:r>
              <a:rPr lang="ru-RU" b="1" dirty="0" smtClean="0"/>
              <a:t>услуг через элементы модели СТРАТЕГИИ ГОЛУБОГО ОКЕАНА</a:t>
            </a:r>
          </a:p>
          <a:p>
            <a:r>
              <a:rPr lang="ru-RU" dirty="0" smtClean="0"/>
              <a:t>Речь о создании</a:t>
            </a:r>
            <a:r>
              <a:rPr lang="ru-RU" baseline="0" dirty="0" smtClean="0"/>
              <a:t> новых продуктов и услуг оздоровительными комплексами РЖД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1.</a:t>
            </a:r>
            <a:r>
              <a:rPr lang="ru-RU" baseline="0" dirty="0" smtClean="0"/>
              <a:t> Этап – участники определяют текущее состояние  проводят самоидентификацию через метафору визуальный образ</a:t>
            </a:r>
            <a:endParaRPr lang="ru-RU" dirty="0" smtClean="0"/>
          </a:p>
          <a:p>
            <a:r>
              <a:rPr lang="ru-RU" dirty="0" smtClean="0"/>
              <a:t>2. Этап</a:t>
            </a:r>
            <a:r>
              <a:rPr lang="ru-RU" baseline="0" dirty="0" smtClean="0"/>
              <a:t> – определяют ценность которую  создают для клиента, определяют стратегические группы клиентов</a:t>
            </a:r>
          </a:p>
          <a:p>
            <a:r>
              <a:rPr lang="ru-RU" baseline="0" dirty="0" smtClean="0"/>
              <a:t>3. Этап – формулируют критерии по которым происходит выбор клиента</a:t>
            </a:r>
          </a:p>
          <a:p>
            <a:r>
              <a:rPr lang="ru-RU" baseline="0" dirty="0" smtClean="0"/>
              <a:t>4. Этап – строят кривую ценности своих продуктов и услуг по сравнению с конкурентами</a:t>
            </a:r>
          </a:p>
          <a:p>
            <a:r>
              <a:rPr lang="ru-RU" baseline="0" dirty="0" smtClean="0"/>
              <a:t>5. Этап – на основе анализа функциональной, эмоциональной составляющих услуг, трендов и понимание нужд «</a:t>
            </a:r>
            <a:r>
              <a:rPr lang="ru-RU" baseline="0" dirty="0" err="1" smtClean="0"/>
              <a:t>неклиентов</a:t>
            </a:r>
            <a:r>
              <a:rPr lang="ru-RU" baseline="0" dirty="0" smtClean="0"/>
              <a:t>» формируют предложения по  продуктам и услугам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Понятное дело. Что участников сначала познакомили с теми элементами стратегии голубого океана на которых строился сценарий сессии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9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фасилитаций</a:t>
            </a:r>
            <a:endParaRPr lang="ru-RU" b="1" dirty="0" smtClean="0"/>
          </a:p>
          <a:p>
            <a:r>
              <a:rPr lang="ru-RU" b="1" dirty="0" smtClean="0"/>
              <a:t>Ситуация – Слет</a:t>
            </a:r>
          </a:p>
          <a:p>
            <a:r>
              <a:rPr lang="ru-RU" dirty="0" smtClean="0"/>
              <a:t>На слете необходимо провести </a:t>
            </a:r>
            <a:r>
              <a:rPr lang="ru-RU" dirty="0" err="1" smtClean="0"/>
              <a:t>модерацию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dirty="0" smtClean="0"/>
              <a:t>результатом которой станут принципиальные решения, которые будут</a:t>
            </a:r>
            <a:r>
              <a:rPr lang="ru-RU" baseline="0" dirty="0" smtClean="0"/>
              <a:t> включены в итоговую декларацию сразу после мероприятия и пойдут в работу.</a:t>
            </a:r>
          </a:p>
          <a:p>
            <a:r>
              <a:rPr lang="ru-RU" baseline="0" dirty="0" smtClean="0"/>
              <a:t>Особенность сессии наличие 9 разных заказчиков с 9 разными направлениями и запросами.</a:t>
            </a:r>
          </a:p>
          <a:p>
            <a:r>
              <a:rPr lang="ru-RU" baseline="0" dirty="0" smtClean="0"/>
              <a:t>С довольно жестким </a:t>
            </a:r>
            <a:r>
              <a:rPr lang="ru-RU" baseline="0" dirty="0" err="1" smtClean="0"/>
              <a:t>таймингом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Каждый из модераторов поработал с заказчиком провел анализ запроса на </a:t>
            </a:r>
            <a:r>
              <a:rPr lang="ru-RU" baseline="0" dirty="0" err="1" smtClean="0"/>
              <a:t>модерацию</a:t>
            </a:r>
            <a:r>
              <a:rPr lang="ru-RU" baseline="0" dirty="0" smtClean="0"/>
              <a:t>, сделал индивидуальный сценарий и согласовал его. Все 9 сценариев </a:t>
            </a:r>
            <a:r>
              <a:rPr lang="ru-RU" baseline="0" smtClean="0"/>
              <a:t>были разными</a:t>
            </a:r>
            <a:endParaRPr lang="en-US" baseline="0" dirty="0" smtClean="0"/>
          </a:p>
          <a:p>
            <a:r>
              <a:rPr lang="ru-RU" baseline="0" dirty="0" smtClean="0"/>
              <a:t>Был общий </a:t>
            </a:r>
            <a:r>
              <a:rPr lang="ru-RU" baseline="0" dirty="0" err="1" smtClean="0"/>
              <a:t>тайминг</a:t>
            </a:r>
            <a:r>
              <a:rPr lang="ru-RU" baseline="0" dirty="0" smtClean="0"/>
              <a:t> и результаты в конце, принципиальные из которых были </a:t>
            </a:r>
            <a:r>
              <a:rPr lang="ru-RU" baseline="0" dirty="0" err="1" smtClean="0"/>
              <a:t>внсены</a:t>
            </a:r>
            <a:r>
              <a:rPr lang="ru-RU" baseline="0" dirty="0" smtClean="0"/>
              <a:t> в протокол</a:t>
            </a:r>
          </a:p>
          <a:p>
            <a:r>
              <a:rPr lang="ru-RU" baseline="0" dirty="0" smtClean="0"/>
              <a:t>На каждом из 9 направлений присутствовали и участвовали отраслевые эксперты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7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Очевидно. Что нас ожидают новые вызовы и возможности</a:t>
            </a:r>
          </a:p>
          <a:p>
            <a:r>
              <a:rPr lang="ru-RU" dirty="0" smtClean="0"/>
              <a:t>Мы планируем наращивать компетенции </a:t>
            </a:r>
            <a:r>
              <a:rPr lang="ru-RU" dirty="0" err="1" smtClean="0"/>
              <a:t>фасилитаторов</a:t>
            </a:r>
            <a:endParaRPr lang="ru-RU" dirty="0" smtClean="0"/>
          </a:p>
          <a:p>
            <a:r>
              <a:rPr lang="ru-RU" dirty="0" smtClean="0"/>
              <a:t>Осваивать новые модели и подходы</a:t>
            </a:r>
          </a:p>
          <a:p>
            <a:r>
              <a:rPr lang="ru-RU" dirty="0" smtClean="0"/>
              <a:t>Развивать техническую оснащенность</a:t>
            </a:r>
          </a:p>
          <a:p>
            <a:r>
              <a:rPr lang="ru-RU" dirty="0" smtClean="0"/>
              <a:t>Увеличивать плотность контакта и качество снятия запроса с заказчика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1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E4877-3766-8344-B0F1-CFFE27C0C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578" y="763495"/>
            <a:ext cx="12407918" cy="2869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 err="1"/>
              <a:t>Презентация</a:t>
            </a:r>
            <a:endParaRPr lang="en-GB" dirty="0"/>
          </a:p>
          <a:p>
            <a:pPr lvl="0"/>
            <a:r>
              <a:rPr lang="en-GB" dirty="0" err="1"/>
              <a:t>проекта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7D3D378-BE57-5346-B9C9-0054C331F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79" y="3238034"/>
            <a:ext cx="5099402" cy="394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25.05.2018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26E4877-3766-8344-B0F1-CFFE27C0C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578" y="763495"/>
            <a:ext cx="12407918" cy="2869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 err="1"/>
              <a:t>Презентация</a:t>
            </a:r>
            <a:endParaRPr lang="en-GB" dirty="0"/>
          </a:p>
          <a:p>
            <a:pPr lvl="0"/>
            <a:r>
              <a:rPr lang="en-GB" dirty="0" err="1"/>
              <a:t>проекта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7D3D378-BE57-5346-B9C9-0054C331F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579" y="3238034"/>
            <a:ext cx="5099402" cy="394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25.05.2018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F4E-8DA1-7249-BC24-FAC35477A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802" y="986306"/>
            <a:ext cx="9363449" cy="716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rgbClr val="00316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ru-RU" dirty="0"/>
              <a:t>1.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75787A-F259-814C-8555-D2B3A36588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2" y="1882777"/>
            <a:ext cx="13847534" cy="15596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444"/>
              </a:lnSpc>
              <a:buNone/>
              <a:defRPr sz="8800" b="1" i="0">
                <a:solidFill>
                  <a:srgbClr val="00316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ru-RU" dirty="0"/>
              <a:t>Об университете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5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2466E5-C2DA-1248-93EB-E9373543C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377" y="605301"/>
            <a:ext cx="9363449" cy="716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00316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536576" y="2000250"/>
            <a:ext cx="19284072" cy="7823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2275993" y="10769849"/>
            <a:ext cx="7544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0" i="0" kern="1200" dirty="0" smtClean="0">
                <a:solidFill>
                  <a:srgbClr val="7BA7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 презентации | </a:t>
            </a:r>
            <a:fld id="{871717A8-B405-4A22-9970-428883F94CF2}" type="slidenum">
              <a:rPr lang="en-US" sz="2200" b="0" i="0" kern="1200" smtClean="0">
                <a:solidFill>
                  <a:srgbClr val="7BA7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ru-RU" sz="2200" b="0" i="0" kern="1200" dirty="0">
              <a:solidFill>
                <a:srgbClr val="7BA7B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673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AE7C7CA-9BD6-E64C-88E4-4553BCBC4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712" r="1186"/>
          <a:stretch/>
        </p:blipFill>
        <p:spPr>
          <a:xfrm>
            <a:off x="0" y="-1714500"/>
            <a:ext cx="21031200" cy="131445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929473D-AFF3-6448-95E6-C0634A957E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248" y="8801100"/>
            <a:ext cx="6004511" cy="253390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2038855"/>
              </p:ext>
            </p:extLst>
          </p:nvPr>
        </p:nvGraphicFramePr>
        <p:xfrm>
          <a:off x="1065" y="-2468962"/>
          <a:ext cx="3024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E6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E9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1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8B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8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B6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73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57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685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A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895FD436-F904-6E4B-81C3-1588023C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56"/>
          <a:stretch/>
        </p:blipFill>
        <p:spPr>
          <a:xfrm>
            <a:off x="871536" y="-1569072"/>
            <a:ext cx="21288376" cy="1311337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0280889"/>
              </p:ext>
            </p:extLst>
          </p:nvPr>
        </p:nvGraphicFramePr>
        <p:xfrm>
          <a:off x="1065" y="-2468962"/>
          <a:ext cx="3024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E6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E9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1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8B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8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B6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73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57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685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A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9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1523985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52398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2989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981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973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966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958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950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43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935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85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77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970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962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954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947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939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AC36E28-A249-DF40-835B-C0F63A0B7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768" y="9964191"/>
            <a:ext cx="3404322" cy="143662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0F5C4DC-D3D7-3D45-8F50-9DEBBE1B6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4661" t="5712" r="1186"/>
          <a:stretch/>
        </p:blipFill>
        <p:spPr>
          <a:xfrm>
            <a:off x="12148187" y="-29185"/>
            <a:ext cx="8171813" cy="1143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0280889"/>
              </p:ext>
            </p:extLst>
          </p:nvPr>
        </p:nvGraphicFramePr>
        <p:xfrm>
          <a:off x="1065" y="-2468962"/>
          <a:ext cx="3024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E6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E9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1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8B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8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B6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73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57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685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A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4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1523985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52398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2989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981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973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966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958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950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43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935" indent="-380996" algn="l" defTabSz="1523985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85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77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970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962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954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947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939" algn="l" defTabSz="15239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AC36E28-A249-DF40-835B-C0F63A0B7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768" y="9964191"/>
            <a:ext cx="3404322" cy="14366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52E68D-1429-C748-B5F5-C9C910726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98788" y="1"/>
            <a:ext cx="1094951" cy="158146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0280889"/>
              </p:ext>
            </p:extLst>
          </p:nvPr>
        </p:nvGraphicFramePr>
        <p:xfrm>
          <a:off x="1065" y="-2468962"/>
          <a:ext cx="3024000" cy="23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71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5E6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E9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431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B8B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8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8B6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0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773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657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685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A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7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3162"/>
                        </a:solidFill>
                      </a:endParaRPr>
                    </a:p>
                  </a:txBody>
                  <a:tcPr marL="88767" marR="88767" marT="44384" marB="443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1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4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76953-3015-F847-88F7-D044C13F4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Корпоративный университет РЖД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577" y="8974934"/>
            <a:ext cx="13457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Коркин Александр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Руководитель Центра развития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корпоративных компетенций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20320000" cy="114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-324465" y="0"/>
            <a:ext cx="20644465" cy="11492346"/>
            <a:chOff x="-324465" y="0"/>
            <a:chExt cx="20644465" cy="11492346"/>
          </a:xfrm>
        </p:grpSpPr>
        <p:sp>
          <p:nvSpPr>
            <p:cNvPr id="33" name="Полилиния 32"/>
            <p:cNvSpPr/>
            <p:nvPr/>
          </p:nvSpPr>
          <p:spPr>
            <a:xfrm>
              <a:off x="-324465" y="0"/>
              <a:ext cx="20644465" cy="11492346"/>
            </a:xfrm>
            <a:custGeom>
              <a:avLst/>
              <a:gdLst>
                <a:gd name="connsiteX0" fmla="*/ 124691 w 20428527"/>
                <a:gd name="connsiteY0" fmla="*/ 7668491 h 10390909"/>
                <a:gd name="connsiteX1" fmla="*/ 3844636 w 20428527"/>
                <a:gd name="connsiteY1" fmla="*/ 5527964 h 10390909"/>
                <a:gd name="connsiteX2" fmla="*/ 6858000 w 20428527"/>
                <a:gd name="connsiteY2" fmla="*/ 4821382 h 10390909"/>
                <a:gd name="connsiteX3" fmla="*/ 8956963 w 20428527"/>
                <a:gd name="connsiteY3" fmla="*/ 4322619 h 10390909"/>
                <a:gd name="connsiteX4" fmla="*/ 11201400 w 20428527"/>
                <a:gd name="connsiteY4" fmla="*/ 2223655 h 10390909"/>
                <a:gd name="connsiteX5" fmla="*/ 20428527 w 20428527"/>
                <a:gd name="connsiteY5" fmla="*/ 0 h 10390909"/>
                <a:gd name="connsiteX6" fmla="*/ 20386963 w 20428527"/>
                <a:gd name="connsiteY6" fmla="*/ 10390909 h 10390909"/>
                <a:gd name="connsiteX7" fmla="*/ 0 w 20428527"/>
                <a:gd name="connsiteY7" fmla="*/ 10328564 h 10390909"/>
                <a:gd name="connsiteX8" fmla="*/ 124691 w 20428527"/>
                <a:gd name="connsiteY8" fmla="*/ 7668491 h 1039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8527" h="10390909">
                  <a:moveTo>
                    <a:pt x="124691" y="7668491"/>
                  </a:moveTo>
                  <a:lnTo>
                    <a:pt x="3844636" y="5527964"/>
                  </a:lnTo>
                  <a:lnTo>
                    <a:pt x="6858000" y="4821382"/>
                  </a:lnTo>
                  <a:lnTo>
                    <a:pt x="8956963" y="4322619"/>
                  </a:lnTo>
                  <a:lnTo>
                    <a:pt x="11201400" y="2223655"/>
                  </a:lnTo>
                  <a:lnTo>
                    <a:pt x="20428527" y="0"/>
                  </a:lnTo>
                  <a:lnTo>
                    <a:pt x="20386963" y="10390909"/>
                  </a:lnTo>
                  <a:lnTo>
                    <a:pt x="0" y="10328564"/>
                  </a:lnTo>
                  <a:lnTo>
                    <a:pt x="124691" y="7668491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86492" y="5566163"/>
              <a:ext cx="1027235" cy="1027235"/>
            </a:xfrm>
            <a:prstGeom prst="ellipse">
              <a:avLst/>
            </a:prstGeom>
            <a:solidFill>
              <a:srgbClr val="FFFFFF"/>
            </a:solidFill>
            <a:ln w="63500" cap="flat" cmpd="sng" algn="ctr">
              <a:solidFill>
                <a:srgbClr val="E21A1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319667" y="4298218"/>
              <a:ext cx="1027235" cy="1027235"/>
            </a:xfrm>
            <a:prstGeom prst="ellipse">
              <a:avLst/>
            </a:prstGeom>
            <a:solidFill>
              <a:srgbClr val="FFFFFF"/>
            </a:solidFill>
            <a:ln w="63500" cap="flat" cmpd="sng" algn="ctr">
              <a:solidFill>
                <a:srgbClr val="E21A1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0686761" y="2109785"/>
              <a:ext cx="1027235" cy="1027235"/>
            </a:xfrm>
            <a:prstGeom prst="ellipse">
              <a:avLst/>
            </a:prstGeom>
            <a:solidFill>
              <a:srgbClr val="FFFFFF"/>
            </a:solidFill>
            <a:ln w="63500" cap="flat" cmpd="sng" algn="ctr">
              <a:solidFill>
                <a:srgbClr val="E21A1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48157" y="5483407"/>
              <a:ext cx="36184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defTabSz="914400"/>
              <a:r>
                <a:rPr lang="ru-RU" sz="54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2018</a:t>
              </a:r>
              <a:endParaRPr lang="ru-RU" sz="5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608509" y="3049914"/>
              <a:ext cx="3618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defTabSz="914400"/>
              <a:r>
                <a:rPr lang="ru-RU" sz="6600" b="1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2019</a:t>
              </a:r>
              <a:endParaRPr lang="ru-RU" sz="660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00110" y="6861742"/>
              <a:ext cx="36184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 defTabSz="914400"/>
              <a:r>
                <a:rPr lang="ru-RU" sz="40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2017</a:t>
              </a:r>
              <a:endParaRPr lang="ru-RU" sz="40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0" name="Текст 6"/>
          <p:cNvSpPr>
            <a:spLocks noGrp="1"/>
          </p:cNvSpPr>
          <p:nvPr>
            <p:ph type="body" sz="quarter" idx="10"/>
          </p:nvPr>
        </p:nvSpPr>
        <p:spPr>
          <a:xfrm>
            <a:off x="507377" y="413318"/>
            <a:ext cx="14164587" cy="15560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EE3124"/>
                </a:solidFill>
                <a:latin typeface="Arial Black" panose="020B0A04020102020204" pitchFamily="34" charset="0"/>
              </a:rPr>
              <a:t>Спрос на </a:t>
            </a:r>
            <a:r>
              <a:rPr lang="ru-RU" dirty="0" err="1" smtClean="0">
                <a:solidFill>
                  <a:srgbClr val="EE3124"/>
                </a:solidFill>
                <a:latin typeface="Arial Black" panose="020B0A04020102020204" pitchFamily="34" charset="0"/>
              </a:rPr>
              <a:t>фасилитации</a:t>
            </a:r>
            <a:r>
              <a:rPr lang="ru-RU" dirty="0" smtClean="0">
                <a:solidFill>
                  <a:srgbClr val="EE3124"/>
                </a:solidFill>
                <a:latin typeface="Arial Black" panose="020B0A04020102020204" pitchFamily="34" charset="0"/>
              </a:rPr>
              <a:t> в РЖД</a:t>
            </a:r>
            <a:endParaRPr lang="ru-RU" dirty="0">
              <a:solidFill>
                <a:srgbClr val="EE312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s.unsplash.com/photo-1548524717-418e7dcbeb02?ixlib=rb-1.2.1&amp;ixid=eyJhcHBfaWQiOjEyMDd9&amp;auto=format&amp;fit=crop&amp;w=1000&amp;q=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 bwMode="auto">
          <a:xfrm>
            <a:off x="0" y="0"/>
            <a:ext cx="2032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0320000" cy="11430000"/>
          </a:xfrm>
          <a:prstGeom prst="rect">
            <a:avLst/>
          </a:prstGeom>
          <a:solidFill>
            <a:srgbClr val="003162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2181110" y="1749009"/>
            <a:ext cx="6988628" cy="7846290"/>
            <a:chOff x="4184668" y="384880"/>
            <a:chExt cx="4124399" cy="4630556"/>
          </a:xfrm>
        </p:grpSpPr>
        <p:sp>
          <p:nvSpPr>
            <p:cNvPr id="5" name="Овал 4"/>
            <p:cNvSpPr/>
            <p:nvPr/>
          </p:nvSpPr>
          <p:spPr>
            <a:xfrm>
              <a:off x="4184668" y="384880"/>
              <a:ext cx="3312520" cy="3206197"/>
            </a:xfrm>
            <a:prstGeom prst="ellipse">
              <a:avLst/>
            </a:prstGeom>
            <a:noFill/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700000">
              <a:off x="7102136" y="3808505"/>
              <a:ext cx="1747687" cy="666175"/>
            </a:xfrm>
            <a:prstGeom prst="roundRect">
              <a:avLst>
                <a:gd name="adj" fmla="val 24755"/>
              </a:avLst>
            </a:prstGeom>
            <a:solidFill>
              <a:srgbClr val="E21A1A"/>
            </a:solidFill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2700000">
              <a:off x="6959247" y="3268073"/>
              <a:ext cx="666750" cy="307243"/>
            </a:xfrm>
            <a:prstGeom prst="rect">
              <a:avLst/>
            </a:prstGeom>
            <a:solidFill>
              <a:srgbClr val="E21A1A"/>
            </a:solidFill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764658" y="3567109"/>
            <a:ext cx="4394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6579" y="9986530"/>
            <a:ext cx="5450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ДЕКОМПОЗИЦИЯ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818895" y="6904430"/>
            <a:ext cx="11050340" cy="3567"/>
          </a:xfrm>
          <a:prstGeom prst="line">
            <a:avLst/>
          </a:prstGeom>
          <a:ln w="152400">
            <a:solidFill>
              <a:srgbClr val="E21A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6933963" y="6950919"/>
            <a:ext cx="845348" cy="1391944"/>
            <a:chOff x="6933963" y="6950919"/>
            <a:chExt cx="845348" cy="1391944"/>
          </a:xfrm>
        </p:grpSpPr>
        <p:sp>
          <p:nvSpPr>
            <p:cNvPr id="43" name="Равнобедренный треугольник 42"/>
            <p:cNvSpPr/>
            <p:nvPr/>
          </p:nvSpPr>
          <p:spPr>
            <a:xfrm>
              <a:off x="7112257" y="6950919"/>
              <a:ext cx="488764" cy="604880"/>
            </a:xfrm>
            <a:prstGeom prst="triangl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10800000">
              <a:off x="6933963" y="7497515"/>
              <a:ext cx="845348" cy="845348"/>
            </a:xfrm>
            <a:prstGeom prst="ellipse">
              <a:avLst/>
            </a:prstGeom>
            <a:noFill/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9628503" y="10017308"/>
            <a:ext cx="5105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и ОТВЕТЫ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3509673" y="4564846"/>
            <a:ext cx="1574026" cy="2273217"/>
            <a:chOff x="1814732" y="4634780"/>
            <a:chExt cx="1574026" cy="2273217"/>
          </a:xfrm>
        </p:grpSpPr>
        <p:sp>
          <p:nvSpPr>
            <p:cNvPr id="39" name="Равнобедренный треугольник 38"/>
            <p:cNvSpPr/>
            <p:nvPr/>
          </p:nvSpPr>
          <p:spPr>
            <a:xfrm rot="10800000">
              <a:off x="2146705" y="5920155"/>
              <a:ext cx="910072" cy="987842"/>
            </a:xfrm>
            <a:prstGeom prst="triangl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814732" y="4634780"/>
              <a:ext cx="1574026" cy="1380554"/>
            </a:xfrm>
            <a:prstGeom prst="ellipse">
              <a:avLst/>
            </a:prstGeom>
            <a:noFill/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6188774" y="5032931"/>
            <a:ext cx="47211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оказатели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достижимости</a:t>
            </a:r>
            <a:endParaRPr lang="ru-RU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05626" y="2976429"/>
            <a:ext cx="3302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2324941" y="6894768"/>
            <a:ext cx="845348" cy="1391944"/>
            <a:chOff x="2946661" y="6907995"/>
            <a:chExt cx="845348" cy="1391944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>
              <a:off x="3124955" y="6907995"/>
              <a:ext cx="488764" cy="604880"/>
            </a:xfrm>
            <a:prstGeom prst="triangl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0800000">
              <a:off x="2946661" y="7454591"/>
              <a:ext cx="845348" cy="845348"/>
            </a:xfrm>
            <a:prstGeom prst="ellipse">
              <a:avLst/>
            </a:prstGeom>
            <a:noFill/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571552" y="8807511"/>
            <a:ext cx="5450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127656" y="760212"/>
            <a:ext cx="8763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МАРШРУТА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10697636" y="6907997"/>
            <a:ext cx="845348" cy="1450443"/>
            <a:chOff x="10567797" y="7042622"/>
            <a:chExt cx="845348" cy="1450443"/>
          </a:xfrm>
        </p:grpSpPr>
        <p:sp>
          <p:nvSpPr>
            <p:cNvPr id="42" name="Овал 41"/>
            <p:cNvSpPr/>
            <p:nvPr/>
          </p:nvSpPr>
          <p:spPr>
            <a:xfrm rot="10800000">
              <a:off x="10567797" y="7647717"/>
              <a:ext cx="845348" cy="845348"/>
            </a:xfrm>
            <a:prstGeom prst="ellipse">
              <a:avLst/>
            </a:prstGeom>
            <a:noFill/>
            <a:ln w="1524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10731101" y="7042622"/>
              <a:ext cx="488764" cy="604880"/>
            </a:xfrm>
            <a:prstGeom prst="triangl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976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all groups of mountaineers with heavy backpacks in a snowy waste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04" r="-572" b="-1588"/>
          <a:stretch/>
        </p:blipFill>
        <p:spPr bwMode="auto">
          <a:xfrm>
            <a:off x="0" y="0"/>
            <a:ext cx="20704629" cy="115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853543" y="2416629"/>
            <a:ext cx="14597743" cy="6878018"/>
          </a:xfrm>
          <a:custGeom>
            <a:avLst/>
            <a:gdLst>
              <a:gd name="connsiteX0" fmla="*/ 0 w 6690827"/>
              <a:gd name="connsiteY0" fmla="*/ 3234469 h 3833950"/>
              <a:gd name="connsiteX1" fmla="*/ 2197100 w 6690827"/>
              <a:gd name="connsiteY1" fmla="*/ 3805969 h 3833950"/>
              <a:gd name="connsiteX2" fmla="*/ 4229100 w 6690827"/>
              <a:gd name="connsiteY2" fmla="*/ 3666269 h 3833950"/>
              <a:gd name="connsiteX3" fmla="*/ 5994400 w 6690827"/>
              <a:gd name="connsiteY3" fmla="*/ 2980469 h 3833950"/>
              <a:gd name="connsiteX4" fmla="*/ 6629400 w 6690827"/>
              <a:gd name="connsiteY4" fmla="*/ 1545369 h 3833950"/>
              <a:gd name="connsiteX5" fmla="*/ 6667500 w 6690827"/>
              <a:gd name="connsiteY5" fmla="*/ 186469 h 3833950"/>
              <a:gd name="connsiteX6" fmla="*/ 6642100 w 6690827"/>
              <a:gd name="connsiteY6" fmla="*/ 46769 h 3833950"/>
              <a:gd name="connsiteX0" fmla="*/ 0 w 6690827"/>
              <a:gd name="connsiteY0" fmla="*/ 3234469 h 3849517"/>
              <a:gd name="connsiteX1" fmla="*/ 2197100 w 6690827"/>
              <a:gd name="connsiteY1" fmla="*/ 3805969 h 3849517"/>
              <a:gd name="connsiteX2" fmla="*/ 4241800 w 6690827"/>
              <a:gd name="connsiteY2" fmla="*/ 3717069 h 3849517"/>
              <a:gd name="connsiteX3" fmla="*/ 5994400 w 6690827"/>
              <a:gd name="connsiteY3" fmla="*/ 2980469 h 3849517"/>
              <a:gd name="connsiteX4" fmla="*/ 6629400 w 6690827"/>
              <a:gd name="connsiteY4" fmla="*/ 1545369 h 3849517"/>
              <a:gd name="connsiteX5" fmla="*/ 6667500 w 6690827"/>
              <a:gd name="connsiteY5" fmla="*/ 186469 h 3849517"/>
              <a:gd name="connsiteX6" fmla="*/ 6642100 w 6690827"/>
              <a:gd name="connsiteY6" fmla="*/ 46769 h 3849517"/>
              <a:gd name="connsiteX0" fmla="*/ 0 w 6690827"/>
              <a:gd name="connsiteY0" fmla="*/ 3234469 h 3851141"/>
              <a:gd name="connsiteX1" fmla="*/ 2197100 w 6690827"/>
              <a:gd name="connsiteY1" fmla="*/ 3805969 h 3851141"/>
              <a:gd name="connsiteX2" fmla="*/ 4241800 w 6690827"/>
              <a:gd name="connsiteY2" fmla="*/ 3717069 h 3851141"/>
              <a:gd name="connsiteX3" fmla="*/ 5994400 w 6690827"/>
              <a:gd name="connsiteY3" fmla="*/ 2942369 h 3851141"/>
              <a:gd name="connsiteX4" fmla="*/ 6629400 w 6690827"/>
              <a:gd name="connsiteY4" fmla="*/ 1545369 h 3851141"/>
              <a:gd name="connsiteX5" fmla="*/ 6667500 w 6690827"/>
              <a:gd name="connsiteY5" fmla="*/ 186469 h 3851141"/>
              <a:gd name="connsiteX6" fmla="*/ 6642100 w 6690827"/>
              <a:gd name="connsiteY6" fmla="*/ 46769 h 38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0827" h="3851141">
                <a:moveTo>
                  <a:pt x="0" y="3234469"/>
                </a:moveTo>
                <a:cubicBezTo>
                  <a:pt x="746125" y="3484235"/>
                  <a:pt x="1490133" y="3725536"/>
                  <a:pt x="2197100" y="3805969"/>
                </a:cubicBezTo>
                <a:cubicBezTo>
                  <a:pt x="2904067" y="3886402"/>
                  <a:pt x="3608917" y="3861002"/>
                  <a:pt x="4241800" y="3717069"/>
                </a:cubicBezTo>
                <a:cubicBezTo>
                  <a:pt x="4874683" y="3573136"/>
                  <a:pt x="5596467" y="3304319"/>
                  <a:pt x="5994400" y="2942369"/>
                </a:cubicBezTo>
                <a:cubicBezTo>
                  <a:pt x="6392333" y="2580419"/>
                  <a:pt x="6517217" y="2004686"/>
                  <a:pt x="6629400" y="1545369"/>
                </a:cubicBezTo>
                <a:cubicBezTo>
                  <a:pt x="6741583" y="1086052"/>
                  <a:pt x="6665383" y="436236"/>
                  <a:pt x="6667500" y="186469"/>
                </a:cubicBezTo>
                <a:cubicBezTo>
                  <a:pt x="6669617" y="-63298"/>
                  <a:pt x="6655858" y="-8265"/>
                  <a:pt x="6642100" y="46769"/>
                </a:cubicBezTo>
              </a:path>
            </a:pathLst>
          </a:custGeom>
          <a:noFill/>
          <a:ln w="76200">
            <a:solidFill>
              <a:srgbClr val="E21A1A"/>
            </a:solidFill>
            <a:prstDash val="sysDash"/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0200" y="1109293"/>
            <a:ext cx="71077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ЦЕЛЕПОЛАГАНИЕ</a:t>
            </a:r>
            <a:endParaRPr lang="ru-RU" sz="6000" b="1" dirty="0">
              <a:solidFill>
                <a:srgbClr val="0031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73444" y="1812283"/>
            <a:ext cx="7872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Южный полюс там – </a:t>
            </a:r>
            <a:r>
              <a:rPr lang="ru-RU" sz="4000" b="1" dirty="0" smtClean="0">
                <a:solidFill>
                  <a:srgbClr val="E2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endParaRPr lang="ru-RU" sz="4000" b="1" dirty="0">
              <a:solidFill>
                <a:srgbClr val="0031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efimova\Мои документы\Downloads\compa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727" y="875831"/>
            <a:ext cx="1481215" cy="14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8400" y="4936798"/>
            <a:ext cx="10888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>
                <a:solidFill>
                  <a:srgbClr val="E2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всегда находится за пределами!</a:t>
            </a:r>
            <a:endParaRPr lang="ru-RU" sz="4400" b="1" dirty="0">
              <a:solidFill>
                <a:srgbClr val="E2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535" y="9185674"/>
            <a:ext cx="6175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тут – тут проблемы</a:t>
            </a:r>
            <a:endParaRPr lang="ru-RU" sz="4000" b="1" dirty="0">
              <a:solidFill>
                <a:srgbClr val="0031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320000" cy="114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1971" y="699928"/>
            <a:ext cx="8763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МАРШРУТА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2194" y="8359135"/>
            <a:ext cx="2150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Текущая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ситуация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9764" y="8359135"/>
            <a:ext cx="3012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Проблемное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поле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76971" y="8359134"/>
            <a:ext cx="3461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Поиск и выбор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решений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05" y="3461443"/>
            <a:ext cx="2008684" cy="20086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26" y="3675669"/>
            <a:ext cx="1902336" cy="19023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741" y="3493268"/>
            <a:ext cx="1883069" cy="1883069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2286000" y="6741875"/>
            <a:ext cx="13637314" cy="0"/>
          </a:xfrm>
          <a:prstGeom prst="line">
            <a:avLst/>
          </a:prstGeom>
          <a:noFill/>
          <a:ln w="88900" cap="flat" cmpd="sng" algn="ctr">
            <a:solidFill>
              <a:srgbClr val="003162"/>
            </a:solidFill>
            <a:prstDash val="sysDash"/>
          </a:ln>
          <a:effectLst/>
        </p:spPr>
      </p:cxnSp>
      <p:sp>
        <p:nvSpPr>
          <p:cNvPr id="15" name="Овал 14"/>
          <p:cNvSpPr/>
          <p:nvPr/>
        </p:nvSpPr>
        <p:spPr>
          <a:xfrm>
            <a:off x="8613862" y="6052062"/>
            <a:ext cx="1452148" cy="145214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0031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H="1" flipV="1">
            <a:off x="9044573" y="6316471"/>
            <a:ext cx="72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13176971" y="6052062"/>
            <a:ext cx="1452148" cy="145214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0031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31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13607682" y="6316471"/>
            <a:ext cx="72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solidFill>
                <a:srgbClr val="0031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70462" y="6052062"/>
            <a:ext cx="1452148" cy="1452148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00316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4701173" y="6316471"/>
            <a:ext cx="72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3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wearing VR gogg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31250" r="-316" b="31250"/>
          <a:stretch/>
        </p:blipFill>
        <p:spPr bwMode="auto">
          <a:xfrm>
            <a:off x="1" y="0"/>
            <a:ext cx="20671968" cy="116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20671968" cy="11627982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8314" y="615093"/>
            <a:ext cx="149889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ЖЕЛЕЗНОЙ ДОРОГИ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766515" y="7825842"/>
            <a:ext cx="935276" cy="93527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4334880" y="3782371"/>
            <a:ext cx="1400419" cy="1400419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515" y="8761118"/>
            <a:ext cx="455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Тренды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Ц</a:t>
            </a:r>
            <a:r>
              <a:rPr lang="ru-RU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ифровизации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5909" y="6278115"/>
            <a:ext cx="5641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Дизайн-мышление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–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процесс через призму клиентского опыта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10237223" y="3179016"/>
            <a:ext cx="1053310" cy="105331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13531" y="4783123"/>
            <a:ext cx="62105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Генерация решений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оптимизации процесса через цифру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16300223" y="1368904"/>
            <a:ext cx="723850" cy="7238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96954" y="2451169"/>
            <a:ext cx="62105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Дорожная карта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оптимизации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процесса через цифру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ea waves near sh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"/>
          <a:stretch/>
        </p:blipFill>
        <p:spPr bwMode="auto">
          <a:xfrm rot="16200000">
            <a:off x="4445000" y="-4445000"/>
            <a:ext cx="11429999" cy="20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0320000" cy="11430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60724" y="2522544"/>
            <a:ext cx="17198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Разработка новых продуктов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услуг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СТРАТЕГИЯ ГОЛУБОГО ОКЕАНА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H="1">
            <a:off x="3335152" y="6762087"/>
            <a:ext cx="2123022" cy="717458"/>
            <a:chOff x="4163543" y="5643774"/>
            <a:chExt cx="2854654" cy="964707"/>
          </a:xfrm>
        </p:grpSpPr>
        <p:sp>
          <p:nvSpPr>
            <p:cNvPr id="8" name="Хорда 7"/>
            <p:cNvSpPr/>
            <p:nvPr/>
          </p:nvSpPr>
          <p:spPr>
            <a:xfrm rot="6248483">
              <a:off x="4785564" y="5021753"/>
              <a:ext cx="947770" cy="2191811"/>
            </a:xfrm>
            <a:prstGeom prst="chord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 rot="1131623" flipV="1">
              <a:off x="6207500" y="6236548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20468377">
              <a:off x="6220862" y="5931692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413106" y="5671773"/>
              <a:ext cx="522514" cy="522514"/>
              <a:chOff x="8392886" y="3363686"/>
              <a:chExt cx="522514" cy="52251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8392886" y="3363686"/>
                <a:ext cx="522514" cy="522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31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8490857" y="3483913"/>
                <a:ext cx="326572" cy="326572"/>
              </a:xfrm>
              <a:prstGeom prst="ellipse">
                <a:avLst/>
              </a:prstGeom>
              <a:solidFill>
                <a:srgbClr val="003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6367699" y="6117658"/>
              <a:ext cx="337040" cy="304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041572" y="6118572"/>
              <a:ext cx="358784" cy="242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20798714" flipH="1">
            <a:off x="10556084" y="8143202"/>
            <a:ext cx="2123022" cy="717458"/>
            <a:chOff x="4163543" y="5643774"/>
            <a:chExt cx="2854654" cy="964707"/>
          </a:xfrm>
        </p:grpSpPr>
        <p:sp>
          <p:nvSpPr>
            <p:cNvPr id="17" name="Хорда 16"/>
            <p:cNvSpPr/>
            <p:nvPr/>
          </p:nvSpPr>
          <p:spPr>
            <a:xfrm rot="6248483">
              <a:off x="4785564" y="5021753"/>
              <a:ext cx="947770" cy="2191811"/>
            </a:xfrm>
            <a:prstGeom prst="chord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 rot="1131623" flipV="1">
              <a:off x="6207500" y="6236548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20468377">
              <a:off x="6220862" y="5931692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4413106" y="5671773"/>
              <a:ext cx="522514" cy="522514"/>
              <a:chOff x="8392886" y="3363686"/>
              <a:chExt cx="522514" cy="522514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8392886" y="3363686"/>
                <a:ext cx="522514" cy="522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31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8490857" y="3483913"/>
                <a:ext cx="326572" cy="326572"/>
              </a:xfrm>
              <a:prstGeom prst="ellipse">
                <a:avLst/>
              </a:prstGeom>
              <a:solidFill>
                <a:srgbClr val="003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6367699" y="6117658"/>
              <a:ext cx="337040" cy="304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41572" y="6118572"/>
              <a:ext cx="358784" cy="242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0700000" flipH="1">
            <a:off x="12866092" y="5589105"/>
            <a:ext cx="2123022" cy="717458"/>
            <a:chOff x="4163543" y="5643774"/>
            <a:chExt cx="2854654" cy="964707"/>
          </a:xfrm>
        </p:grpSpPr>
        <p:sp>
          <p:nvSpPr>
            <p:cNvPr id="26" name="Хорда 25"/>
            <p:cNvSpPr/>
            <p:nvPr/>
          </p:nvSpPr>
          <p:spPr>
            <a:xfrm rot="6248483">
              <a:off x="4785564" y="5021753"/>
              <a:ext cx="947770" cy="2191811"/>
            </a:xfrm>
            <a:prstGeom prst="chord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1131623" flipV="1">
              <a:off x="6207500" y="6236548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20468377">
              <a:off x="6220862" y="5931692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4413106" y="5671773"/>
              <a:ext cx="522514" cy="522514"/>
              <a:chOff x="8392886" y="3363686"/>
              <a:chExt cx="522514" cy="522514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8392886" y="3363686"/>
                <a:ext cx="522514" cy="522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31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8490857" y="3483913"/>
                <a:ext cx="326572" cy="326572"/>
              </a:xfrm>
              <a:prstGeom prst="ellipse">
                <a:avLst/>
              </a:prstGeom>
              <a:solidFill>
                <a:srgbClr val="003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367699" y="6117658"/>
              <a:ext cx="337040" cy="304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041572" y="6118572"/>
              <a:ext cx="358784" cy="242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 flipH="1">
            <a:off x="15559966" y="2480938"/>
            <a:ext cx="2123022" cy="717458"/>
            <a:chOff x="4163543" y="5643774"/>
            <a:chExt cx="2854654" cy="964707"/>
          </a:xfrm>
        </p:grpSpPr>
        <p:sp>
          <p:nvSpPr>
            <p:cNvPr id="35" name="Хорда 34"/>
            <p:cNvSpPr/>
            <p:nvPr/>
          </p:nvSpPr>
          <p:spPr>
            <a:xfrm rot="6248483">
              <a:off x="4785564" y="5021753"/>
              <a:ext cx="947770" cy="2191811"/>
            </a:xfrm>
            <a:prstGeom prst="chord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 rot="1131623" flipV="1">
              <a:off x="6207500" y="6236548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 rot="20468377">
              <a:off x="6220862" y="5931692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4413106" y="5671773"/>
              <a:ext cx="522514" cy="522514"/>
              <a:chOff x="8392886" y="3363686"/>
              <a:chExt cx="522514" cy="522514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8392886" y="3363686"/>
                <a:ext cx="522514" cy="522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31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8490857" y="3483913"/>
                <a:ext cx="326572" cy="326572"/>
              </a:xfrm>
              <a:prstGeom prst="ellipse">
                <a:avLst/>
              </a:prstGeom>
              <a:solidFill>
                <a:srgbClr val="003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6367699" y="6117658"/>
              <a:ext cx="337040" cy="304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041572" y="6118572"/>
              <a:ext cx="358784" cy="242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714507" y="5040819"/>
            <a:ext cx="2123022" cy="717458"/>
            <a:chOff x="4163543" y="5643774"/>
            <a:chExt cx="2854654" cy="964707"/>
          </a:xfrm>
        </p:grpSpPr>
        <p:sp>
          <p:nvSpPr>
            <p:cNvPr id="44" name="Хорда 43"/>
            <p:cNvSpPr/>
            <p:nvPr/>
          </p:nvSpPr>
          <p:spPr>
            <a:xfrm rot="6248483">
              <a:off x="4785564" y="5021753"/>
              <a:ext cx="947770" cy="2191811"/>
            </a:xfrm>
            <a:prstGeom prst="chord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131623" flipV="1">
              <a:off x="6207500" y="6236548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0468377">
              <a:off x="6220862" y="5931692"/>
              <a:ext cx="797335" cy="371933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4413106" y="5671773"/>
              <a:ext cx="522514" cy="522514"/>
              <a:chOff x="8392886" y="3363686"/>
              <a:chExt cx="522514" cy="522514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8392886" y="3363686"/>
                <a:ext cx="522514" cy="522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31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8490857" y="3483913"/>
                <a:ext cx="326572" cy="326572"/>
              </a:xfrm>
              <a:prstGeom prst="ellipse">
                <a:avLst/>
              </a:prstGeom>
              <a:solidFill>
                <a:srgbClr val="003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367699" y="6117658"/>
              <a:ext cx="337040" cy="304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041572" y="6118572"/>
              <a:ext cx="358784" cy="2426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227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unsplash.com/photo-1517132937805-286bd376b0e3?ixlib=rb-1.2.1&amp;ixid=eyJhcHBfaWQiOjEyMDd9&amp;auto=format&amp;fit=crop&amp;w=1000&amp;q=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11631"/>
          <a:stretch/>
        </p:blipFill>
        <p:spPr bwMode="auto">
          <a:xfrm>
            <a:off x="1" y="0"/>
            <a:ext cx="20320000" cy="118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Прямоугольник 2047"/>
          <p:cNvSpPr/>
          <p:nvPr/>
        </p:nvSpPr>
        <p:spPr>
          <a:xfrm>
            <a:off x="1" y="0"/>
            <a:ext cx="20319999" cy="1185020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08000" y="853281"/>
            <a:ext cx="8146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СЦЕНАРИЕВ </a:t>
            </a:r>
            <a:endParaRPr lang="en-US" sz="6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СЕССИИ</a:t>
            </a:r>
            <a:endParaRPr lang="ru-RU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320000" cy="114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3171" y="592023"/>
            <a:ext cx="81461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3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ДАЛЬШЕ?</a:t>
            </a:r>
            <a:endParaRPr lang="ru-RU" sz="6600" b="1" dirty="0">
              <a:solidFill>
                <a:srgbClr val="0031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1338943" y="3087485"/>
            <a:ext cx="685800" cy="685800"/>
          </a:xfrm>
          <a:prstGeom prst="star5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338943" y="4523938"/>
            <a:ext cx="685800" cy="685800"/>
          </a:xfrm>
          <a:prstGeom prst="star5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338943" y="5944985"/>
            <a:ext cx="685800" cy="685800"/>
          </a:xfrm>
          <a:prstGeom prst="star5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38943" y="7366033"/>
            <a:ext cx="685800" cy="685800"/>
          </a:xfrm>
          <a:prstGeom prst="star5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38943" y="9047875"/>
            <a:ext cx="685800" cy="685800"/>
          </a:xfrm>
          <a:prstGeom prst="star5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63686" y="3087485"/>
            <a:ext cx="1064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Наращивание КОМПЕТЕНЦИИ ФАСИЛИТАЦИИ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3686" y="4523938"/>
            <a:ext cx="1126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СТРУКТУРИРОВАННЫЕ модели и подходы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3686" y="5894185"/>
            <a:ext cx="1126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РАЗВИТИЕ технической оснащенности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3685" y="7405502"/>
            <a:ext cx="131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увеличение плотности КОНТАКТА С ЗАКАЗЧИКОМ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3685" y="9040206"/>
            <a:ext cx="131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3162"/>
                </a:solidFill>
                <a:latin typeface="Arial" panose="020B0604020202020204" pitchFamily="34" charset="0"/>
                <a:cs typeface="Arial" charset="0"/>
              </a:rPr>
              <a:t>……….</a:t>
            </a:r>
            <a:endParaRPr lang="en-US" sz="3600" dirty="0">
              <a:solidFill>
                <a:srgbClr val="003162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ZD-Titl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ZD-Sub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ZD-Inside">
  <a:themeElements>
    <a:clrScheme name="Custom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943</Words>
  <Application>Microsoft Office PowerPoint</Application>
  <PresentationFormat>Произвольный</PresentationFormat>
  <Paragraphs>134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Специальное оформление</vt:lpstr>
      <vt:lpstr>RZD-Title 2</vt:lpstr>
      <vt:lpstr>RZD-Subtitle</vt:lpstr>
      <vt:lpstr>1_RZD-Inside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MR</cp:lastModifiedBy>
  <cp:revision>60</cp:revision>
  <cp:lastPrinted>2018-07-06T11:21:15Z</cp:lastPrinted>
  <dcterms:created xsi:type="dcterms:W3CDTF">2018-05-30T08:35:04Z</dcterms:created>
  <dcterms:modified xsi:type="dcterms:W3CDTF">2019-04-22T12:26:47Z</dcterms:modified>
</cp:coreProperties>
</file>